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5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561A0-303E-48AA-BCC8-EAE64B82261F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469D9-61DF-45E6-89B9-B1C8177D7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4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69D9-61DF-45E6-89B9-B1C8177D7AD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3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C21780-B782-4442-84D5-7151C3626690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E44009-BB36-488B-AA73-A9DFFA0EB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portal.togirro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715016"/>
            <a:ext cx="6400800" cy="714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ТОГИРРО, </a:t>
            </a:r>
            <a:r>
              <a:rPr lang="ru-RU" sz="2000" dirty="0" smtClean="0">
                <a:latin typeface="+mj-lt"/>
              </a:rPr>
              <a:t>201</a:t>
            </a:r>
            <a:r>
              <a:rPr lang="en-US" sz="2000" dirty="0" smtClean="0">
                <a:latin typeface="+mj-lt"/>
              </a:rPr>
              <a:t>6</a:t>
            </a:r>
            <a:endParaRPr lang="ru-RU" sz="20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85794"/>
            <a:ext cx="8229600" cy="2928958"/>
          </a:xfrm>
        </p:spPr>
        <p:txBody>
          <a:bodyPr>
            <a:normAutofit/>
          </a:bodyPr>
          <a:lstStyle/>
          <a:p>
            <a:pPr algn="l"/>
            <a:r>
              <a:rPr lang="ru-RU" sz="2400" cap="all" dirty="0" smtClean="0"/>
              <a:t>РУКОВОДСТВО</a:t>
            </a:r>
            <a:br>
              <a:rPr lang="ru-RU" sz="2400" cap="all" dirty="0" smtClean="0"/>
            </a:br>
            <a:r>
              <a:rPr lang="ru-RU" sz="2400" cap="all" dirty="0" smtClean="0"/>
              <a:t>для </a:t>
            </a:r>
            <a:r>
              <a:rPr lang="ru-RU" sz="2400" cap="all" dirty="0" smtClean="0"/>
              <a:t>специалистов, </a:t>
            </a:r>
            <a:r>
              <a:rPr lang="ru-RU" sz="2400" cap="all" dirty="0" smtClean="0"/>
              <a:t>сопровождающих </a:t>
            </a:r>
            <a:br>
              <a:rPr lang="ru-RU" sz="2400" cap="all" dirty="0" smtClean="0"/>
            </a:br>
            <a:r>
              <a:rPr lang="ru-RU" sz="2400" cap="all" dirty="0" smtClean="0"/>
              <a:t>курсовую </a:t>
            </a:r>
            <a:r>
              <a:rPr lang="ru-RU" sz="2400" cap="all" dirty="0" smtClean="0"/>
              <a:t>подготовку</a:t>
            </a:r>
            <a:r>
              <a:rPr lang="en-US" sz="2400" cap="all" dirty="0" smtClean="0"/>
              <a:t> </a:t>
            </a:r>
            <a:r>
              <a:rPr lang="ru-RU" sz="2400" cap="all" dirty="0" smtClean="0"/>
              <a:t>НА ПОРТАЛЕ ТОГИРРО </a:t>
            </a:r>
            <a:r>
              <a:rPr lang="en-US" sz="2400" dirty="0" smtClean="0"/>
              <a:t>portal.togirro.ru</a:t>
            </a:r>
            <a:endParaRPr lang="ru-RU" sz="2400" cap="al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 1. «СИСТЕМА» ДОБАВЛЕНИЕ СЛУШАТЕЛЯ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57390"/>
            <a:ext cx="8229600" cy="318612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Первый</a:t>
            </a:r>
            <a:r>
              <a:rPr lang="ru-RU" dirty="0" smtClean="0"/>
              <a:t> </a:t>
            </a:r>
            <a:r>
              <a:rPr lang="ru-RU" b="1" dirty="0" smtClean="0"/>
              <a:t>этап</a:t>
            </a:r>
            <a:r>
              <a:rPr lang="ru-RU" dirty="0" smtClean="0"/>
              <a:t>– </a:t>
            </a:r>
            <a:r>
              <a:rPr lang="ru-RU" b="1" dirty="0" smtClean="0"/>
              <a:t>регистрация слушателя в самой системе.</a:t>
            </a:r>
          </a:p>
          <a:p>
            <a:pPr>
              <a:buNone/>
            </a:pPr>
            <a:r>
              <a:rPr lang="ru-RU" dirty="0" smtClean="0"/>
              <a:t>   Методистами используются списки слушателей по </a:t>
            </a:r>
            <a:r>
              <a:rPr lang="ru-RU" dirty="0" smtClean="0"/>
              <a:t>ГЗ.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По слушателям </a:t>
            </a:r>
            <a:r>
              <a:rPr lang="ru-RU" dirty="0" smtClean="0"/>
              <a:t>ДПУ - отправляются </a:t>
            </a:r>
            <a:r>
              <a:rPr lang="ru-RU" dirty="0" smtClean="0"/>
              <a:t>списки или же слушатель </a:t>
            </a:r>
            <a:r>
              <a:rPr lang="ru-RU" dirty="0"/>
              <a:t>сам обращается </a:t>
            </a:r>
            <a:r>
              <a:rPr lang="ru-RU" dirty="0" smtClean="0"/>
              <a:t>в отдел организационного и дистанционного обеспечения ТОГИРРО.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После регистрации в системе слушатель получает на </a:t>
            </a:r>
            <a:r>
              <a:rPr lang="ru-RU" dirty="0" smtClean="0"/>
              <a:t>свой электронный </a:t>
            </a:r>
            <a:r>
              <a:rPr lang="ru-RU" dirty="0" smtClean="0"/>
              <a:t>адрес логин и пароль.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ru-RU" dirty="0" smtClean="0"/>
              <a:t>Шаг 1. В блоке НАСТРОЙКИ нужно нажать на ссылку Администрирование.</a:t>
            </a:r>
            <a:endParaRPr lang="ru-RU" dirty="0"/>
          </a:p>
        </p:txBody>
      </p:sp>
      <p:pic>
        <p:nvPicPr>
          <p:cNvPr id="6147" name="Picture 3" descr="C:\Users\user\Documents\ПОРТАЛ\ПРЕЗЕНТАЦИЯ ИНСТРУКЦИИ\ad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14620"/>
            <a:ext cx="2786082" cy="3385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ШАГ 2. Выбираем ссылку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«Пользователи»</a:t>
            </a:r>
            <a:endParaRPr lang="ru-RU" dirty="0"/>
          </a:p>
        </p:txBody>
      </p:sp>
      <p:pic>
        <p:nvPicPr>
          <p:cNvPr id="7171" name="Picture 3" descr="C:\Users\user\Documents\ПОРТАЛ\ПРЕЗЕНТАЦИЯ ИНСТРУКЦИИ\pol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2357454" cy="4524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r>
              <a:rPr lang="ru-RU" dirty="0" smtClean="0"/>
              <a:t>Шаг 3. Выбираем ссылку «Учетные записи»</a:t>
            </a:r>
            <a:endParaRPr lang="ru-RU" dirty="0"/>
          </a:p>
        </p:txBody>
      </p:sp>
      <p:pic>
        <p:nvPicPr>
          <p:cNvPr id="8194" name="Picture 2" descr="C:\Users\user\Documents\ПОРТАЛ\ПРЕЗЕНТАЦИЯ ИНСТРУКЦИИ\uch_z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063" y="2500306"/>
            <a:ext cx="366715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328734"/>
          </a:xfrm>
        </p:spPr>
        <p:txBody>
          <a:bodyPr/>
          <a:lstStyle/>
          <a:p>
            <a:r>
              <a:rPr lang="ru-RU" dirty="0" smtClean="0"/>
              <a:t>Шаг 4. Выбираем ссылку «Добавить пользователя». </a:t>
            </a:r>
            <a:endParaRPr lang="ru-RU" dirty="0"/>
          </a:p>
        </p:txBody>
      </p:sp>
      <p:pic>
        <p:nvPicPr>
          <p:cNvPr id="9218" name="Picture 2" descr="C:\Users\user\Documents\ПОРТАЛ\ПРЕЗЕНТАЦИЯ ИНСТРУКЦИИ\dob_pol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390317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651304" cy="53840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Шаг 5. </a:t>
            </a:r>
            <a:r>
              <a:rPr lang="ru-RU" b="1" dirty="0" smtClean="0"/>
              <a:t>Заполняем профиль пользователя.</a:t>
            </a:r>
          </a:p>
          <a:p>
            <a:pPr>
              <a:buNone/>
            </a:pPr>
            <a:r>
              <a:rPr lang="ru-RU" dirty="0" smtClean="0"/>
              <a:t>   Заполняются </a:t>
            </a:r>
            <a:r>
              <a:rPr lang="ru-RU" dirty="0" smtClean="0"/>
              <a:t>только обязательные поля, </a:t>
            </a:r>
          </a:p>
          <a:p>
            <a:pPr>
              <a:buNone/>
            </a:pPr>
            <a:r>
              <a:rPr lang="ru-RU" dirty="0" smtClean="0"/>
              <a:t>отмеченные </a:t>
            </a:r>
            <a:r>
              <a:rPr lang="ru-RU" dirty="0" smtClean="0"/>
              <a:t>звездочками:</a:t>
            </a:r>
          </a:p>
          <a:p>
            <a:pPr>
              <a:buNone/>
            </a:pPr>
            <a:r>
              <a:rPr lang="ru-RU" dirty="0" smtClean="0"/>
              <a:t>   1. Логин (используется </a:t>
            </a:r>
            <a:r>
              <a:rPr lang="ru-RU" dirty="0" err="1" smtClean="0"/>
              <a:t>емэйл</a:t>
            </a:r>
            <a:r>
              <a:rPr lang="ru-RU" dirty="0" smtClean="0"/>
              <a:t> слушателя)</a:t>
            </a:r>
          </a:p>
          <a:p>
            <a:pPr>
              <a:buNone/>
            </a:pPr>
            <a:r>
              <a:rPr lang="ru-RU" dirty="0" smtClean="0"/>
              <a:t>   2. </a:t>
            </a:r>
            <a:r>
              <a:rPr lang="ru-RU" b="1" dirty="0" smtClean="0"/>
              <a:t>Обязательно</a:t>
            </a:r>
            <a:r>
              <a:rPr lang="ru-RU" dirty="0" smtClean="0"/>
              <a:t> ставится «галочка» в поле «Создать пароль и уведомить пользователя», иначе система не отправит пользователю логин и пароль.</a:t>
            </a:r>
          </a:p>
          <a:p>
            <a:pPr>
              <a:buNone/>
            </a:pPr>
            <a:r>
              <a:rPr lang="ru-RU" dirty="0" smtClean="0"/>
              <a:t>   3. Имя	</a:t>
            </a:r>
          </a:p>
          <a:p>
            <a:pPr>
              <a:buNone/>
            </a:pPr>
            <a:r>
              <a:rPr lang="ru-RU" dirty="0" smtClean="0"/>
              <a:t>   4. Фамилия </a:t>
            </a:r>
          </a:p>
          <a:p>
            <a:pPr>
              <a:buNone/>
            </a:pPr>
            <a:r>
              <a:rPr lang="ru-RU" dirty="0" smtClean="0"/>
              <a:t>   5. Адрес электронной почты (используется </a:t>
            </a:r>
            <a:r>
              <a:rPr lang="ru-RU" dirty="0" err="1" smtClean="0"/>
              <a:t>емэйл</a:t>
            </a:r>
            <a:r>
              <a:rPr lang="ru-RU" dirty="0" smtClean="0"/>
              <a:t> слушателя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	6. Район или город.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4972056" cy="1757361"/>
          </a:xfrm>
        </p:spPr>
        <p:txBody>
          <a:bodyPr>
            <a:normAutofit/>
          </a:bodyPr>
          <a:lstStyle/>
          <a:p>
            <a:r>
              <a:rPr lang="ru-RU" dirty="0" smtClean="0"/>
              <a:t>Шаг 5.</a:t>
            </a:r>
            <a:r>
              <a:rPr lang="en-US" dirty="0" smtClean="0"/>
              <a:t> </a:t>
            </a:r>
            <a:r>
              <a:rPr lang="ru-RU" dirty="0" smtClean="0"/>
              <a:t>После заполнения всех обязательных полей нажмем на кнопку «Создать пользователя». </a:t>
            </a:r>
            <a:endParaRPr lang="ru-RU" dirty="0"/>
          </a:p>
        </p:txBody>
      </p:sp>
      <p:pic>
        <p:nvPicPr>
          <p:cNvPr id="10243" name="Picture 3" descr="C:\Users\user\Documents\ПОРТАЛ\ПРЕЗЕНТАЦИЯ ИНСТРУКЦИИ\prof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5480" y="1357298"/>
            <a:ext cx="3352800" cy="3990975"/>
          </a:xfrm>
          <a:prstGeom prst="rect">
            <a:avLst/>
          </a:prstGeom>
          <a:noFill/>
        </p:spPr>
      </p:pic>
      <p:pic>
        <p:nvPicPr>
          <p:cNvPr id="10242" name="Picture 2" descr="C:\Users\user\Documents\ПОРТАЛ\ПРЕЗЕНТАЦИЯ ИНСТРУКЦИИ\sozd_pol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772042"/>
            <a:ext cx="3357586" cy="1085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214686"/>
            <a:ext cx="49292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ВАЖНО</a:t>
            </a:r>
            <a:r>
              <a:rPr lang="ru-RU" sz="2800" dirty="0" smtClean="0"/>
              <a:t>: Слушатель должен иметь </a:t>
            </a:r>
            <a:r>
              <a:rPr lang="ru-RU" sz="2800" b="1" dirty="0" smtClean="0"/>
              <a:t>личный</a:t>
            </a:r>
            <a:r>
              <a:rPr lang="ru-RU" sz="2800" dirty="0" smtClean="0"/>
              <a:t> (не коллективный или чей-то</a:t>
            </a:r>
            <a:r>
              <a:rPr lang="en-US" sz="2800" dirty="0" smtClean="0"/>
              <a:t>)</a:t>
            </a:r>
            <a:r>
              <a:rPr lang="ru-RU" sz="2800" dirty="0" smtClean="0"/>
              <a:t> электронный адрес.</a:t>
            </a:r>
            <a:endParaRPr lang="ru-RU" sz="2800" dirty="0"/>
          </a:p>
          <a:p>
            <a:r>
              <a:rPr lang="ru-RU" sz="2800" dirty="0" smtClean="0"/>
              <a:t>Если адрес пока не открыт, ввиду простоты создания предложите сделать почту на </a:t>
            </a:r>
            <a:r>
              <a:rPr lang="en-US" sz="2800" b="1" dirty="0" smtClean="0"/>
              <a:t>yandex.ru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12776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ВАЖНО</a:t>
            </a:r>
            <a:r>
              <a:rPr lang="ru-RU" sz="2800" dirty="0" smtClean="0"/>
              <a:t>: </a:t>
            </a:r>
            <a:endParaRPr lang="en-US" sz="2800" dirty="0" smtClean="0"/>
          </a:p>
          <a:p>
            <a:r>
              <a:rPr lang="ru-RU" sz="2800" dirty="0" smtClean="0"/>
              <a:t>Слушатель </a:t>
            </a:r>
            <a:r>
              <a:rPr lang="ru-RU" sz="2800" dirty="0" smtClean="0"/>
              <a:t>должен иметь </a:t>
            </a:r>
            <a:r>
              <a:rPr lang="ru-RU" sz="2800" b="1" dirty="0" smtClean="0"/>
              <a:t>личный</a:t>
            </a:r>
            <a:r>
              <a:rPr lang="ru-RU" sz="2800" dirty="0" smtClean="0"/>
              <a:t> (не коллективный или чей-то</a:t>
            </a:r>
            <a:r>
              <a:rPr lang="en-US" sz="2800" dirty="0" smtClean="0"/>
              <a:t>)</a:t>
            </a:r>
            <a:r>
              <a:rPr lang="ru-RU" sz="2800" dirty="0" smtClean="0"/>
              <a:t> электронный адрес.</a:t>
            </a:r>
            <a:endParaRPr lang="ru-RU" sz="2800" dirty="0"/>
          </a:p>
          <a:p>
            <a:endParaRPr lang="en-US" sz="2800" dirty="0" smtClean="0"/>
          </a:p>
          <a:p>
            <a:r>
              <a:rPr lang="ru-RU" sz="2800" dirty="0" smtClean="0"/>
              <a:t>Если </a:t>
            </a:r>
            <a:r>
              <a:rPr lang="ru-RU" sz="2800" dirty="0" smtClean="0"/>
              <a:t>адрес пока не открыт, ввиду простоты создания предложите сделать почту на </a:t>
            </a:r>
            <a:r>
              <a:rPr lang="en-US" sz="2800" b="1" dirty="0" smtClean="0"/>
              <a:t>yandex.ru</a:t>
            </a:r>
            <a:r>
              <a:rPr lang="ru-RU" sz="2800" b="1" dirty="0" smtClean="0"/>
              <a:t> или </a:t>
            </a:r>
            <a:r>
              <a:rPr lang="en-US" sz="2800" b="1" dirty="0" smtClean="0"/>
              <a:t>mail.ru</a:t>
            </a:r>
            <a:endParaRPr lang="ru-RU" sz="2800" b="1" dirty="0" smtClean="0"/>
          </a:p>
          <a:p>
            <a:endParaRPr lang="en-US" sz="2800" b="1" dirty="0" smtClean="0"/>
          </a:p>
          <a:p>
            <a:r>
              <a:rPr lang="ru-RU" sz="2800" dirty="0" smtClean="0"/>
              <a:t>Методисты собирают </a:t>
            </a:r>
            <a:r>
              <a:rPr lang="ru-RU" sz="2800" dirty="0" err="1" smtClean="0"/>
              <a:t>емэйлы</a:t>
            </a:r>
            <a:r>
              <a:rPr lang="ru-RU" sz="2800" dirty="0" smtClean="0"/>
              <a:t> слушателей </a:t>
            </a:r>
            <a:r>
              <a:rPr lang="ru-RU" sz="2800" b="1" dirty="0" smtClean="0"/>
              <a:t>только по электронной почте от каждого, во избежание ошибок.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056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Шаг 6. Изменяем данные профиля слушателя или проверяем его присутствие в системе.</a:t>
            </a:r>
          </a:p>
          <a:p>
            <a:r>
              <a:rPr lang="ru-RU" dirty="0" smtClean="0"/>
              <a:t>Переход на главную страницу – в верхнем левом углу – клик на объект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7" name="Picture 3" descr="C:\Users\user\Documents\ПОРТАЛ\ПРЕЗЕНТАЦИЯ ИНСТРУКЦИИ\v_nacha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72907"/>
            <a:ext cx="1285884" cy="164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4866" cy="4472005"/>
          </a:xfrm>
        </p:spPr>
        <p:txBody>
          <a:bodyPr>
            <a:normAutofit/>
          </a:bodyPr>
          <a:lstStyle/>
          <a:p>
            <a:r>
              <a:rPr lang="ru-RU" dirty="0" smtClean="0"/>
              <a:t>Шаг 6. В разделе «НАСТРОЙКИ» последовательно открываем ссылки: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– Администрирование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– Пользователи </a:t>
            </a:r>
          </a:p>
          <a:p>
            <a:pPr>
              <a:buNone/>
            </a:pPr>
            <a:r>
              <a:rPr lang="ru-RU" dirty="0" smtClean="0"/>
              <a:t>    – Учетные записи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– Список пользователей.</a:t>
            </a:r>
          </a:p>
        </p:txBody>
      </p:sp>
      <p:pic>
        <p:nvPicPr>
          <p:cNvPr id="12290" name="Picture 2" descr="C:\Users\user\Documents\ПОРТАЛ\ПРЕЗЕНТАЦИЯ ИНСТРУКЦИИ\spisok_pol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3857652" cy="3403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ЛОГИНЫ - СПЕЦИАЛИСТАМ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3000" dirty="0"/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smtClean="0">
                <a:cs typeface="Arial" pitchFamily="34" charset="0"/>
              </a:rPr>
              <a:t>1</a:t>
            </a:r>
            <a:r>
              <a:rPr lang="ru-RU" sz="3000" dirty="0">
                <a:cs typeface="Arial" pitchFamily="34" charset="0"/>
              </a:rPr>
              <a:t>. Методистам: </a:t>
            </a:r>
            <a:r>
              <a:rPr lang="ru-RU" sz="3000" dirty="0" smtClean="0">
                <a:cs typeface="Arial" pitchFamily="34" charset="0"/>
              </a:rPr>
              <a:t>Для </a:t>
            </a:r>
            <a:r>
              <a:rPr lang="ru-RU" sz="3000" dirty="0">
                <a:cs typeface="Arial" pitchFamily="34" charset="0"/>
              </a:rPr>
              <a:t>получения логина/пароля и инструкций  </a:t>
            </a:r>
            <a:r>
              <a:rPr lang="ru-RU" sz="3000" dirty="0" smtClean="0">
                <a:cs typeface="Arial" pitchFamily="34" charset="0"/>
              </a:rPr>
              <a:t>необходимо </a:t>
            </a:r>
            <a:r>
              <a:rPr lang="ru-RU" sz="3000" dirty="0">
                <a:cs typeface="Arial" pitchFamily="34" charset="0"/>
              </a:rPr>
              <a:t>выслать на </a:t>
            </a:r>
            <a:endParaRPr lang="en-US" sz="30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3000" b="1" dirty="0">
                <a:cs typeface="Arial" pitchFamily="34" charset="0"/>
              </a:rPr>
              <a:t> </a:t>
            </a:r>
            <a:r>
              <a:rPr lang="en-US" sz="3000" b="1" dirty="0" smtClean="0">
                <a:cs typeface="Arial" pitchFamily="34" charset="0"/>
              </a:rPr>
              <a:t>  portal.togirro@mail.ru</a:t>
            </a:r>
          </a:p>
          <a:p>
            <a:pPr>
              <a:buNone/>
            </a:pPr>
            <a:r>
              <a:rPr lang="en-US" sz="3000" dirty="0">
                <a:cs typeface="Arial" pitchFamily="34" charset="0"/>
              </a:rPr>
              <a:t> </a:t>
            </a:r>
            <a:r>
              <a:rPr lang="en-US" sz="3000" dirty="0" smtClean="0">
                <a:cs typeface="Arial" pitchFamily="34" charset="0"/>
              </a:rPr>
              <a:t>  </a:t>
            </a:r>
            <a:r>
              <a:rPr lang="ru-RU" sz="3000" dirty="0" smtClean="0">
                <a:cs typeface="Arial" pitchFamily="34" charset="0"/>
              </a:rPr>
              <a:t>Ф.И.О., должность, рабочий (личный) электронный адрес и </a:t>
            </a:r>
            <a:r>
              <a:rPr lang="ru-RU" sz="3000" dirty="0" smtClean="0">
                <a:cs typeface="Arial" pitchFamily="34" charset="0"/>
              </a:rPr>
              <a:t>рабочий, мобильный телефон</a:t>
            </a:r>
            <a:r>
              <a:rPr lang="ru-RU" sz="3000" dirty="0" smtClean="0">
                <a:cs typeface="Arial" pitchFamily="34" charset="0"/>
              </a:rPr>
              <a:t>, с указанием что он является ответственным за внесение слушателей</a:t>
            </a:r>
            <a:endParaRPr lang="ru-RU" sz="3000" dirty="0" smtClean="0">
              <a:cs typeface="Arial" pitchFamily="34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3000" dirty="0" smtClean="0">
                <a:cs typeface="Arial" pitchFamily="34" charset="0"/>
              </a:rPr>
              <a:t>    Только после регистрации в системе методист получает возможность доступа к заполнению списков слушателей на дистанционный модуль и видит выполнение заданий слушателями своего района (города).</a:t>
            </a:r>
            <a:endParaRPr lang="ru-RU" sz="3000" dirty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471610"/>
          </a:xfrm>
        </p:spPr>
        <p:txBody>
          <a:bodyPr>
            <a:noAutofit/>
          </a:bodyPr>
          <a:lstStyle/>
          <a:p>
            <a:r>
              <a:rPr lang="ru-RU" dirty="0" smtClean="0"/>
              <a:t>Шаг 7. В открывшемся поле вносим фамилию и нажимаем на кнопку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«Добавить фильтр».</a:t>
            </a:r>
            <a:endParaRPr lang="ru-RU" dirty="0"/>
          </a:p>
        </p:txBody>
      </p:sp>
      <p:pic>
        <p:nvPicPr>
          <p:cNvPr id="13315" name="Picture 3" descr="C:\Users\user\Documents\ПОРТАЛ\ПРЕЗЕНТАЦИЯ ИНСТРУКЦИИ\dob_polz.-fil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7072362" cy="2128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472518" cy="1685924"/>
          </a:xfrm>
        </p:spPr>
        <p:txBody>
          <a:bodyPr/>
          <a:lstStyle/>
          <a:p>
            <a:r>
              <a:rPr lang="ru-RU" dirty="0" smtClean="0"/>
              <a:t>Шаг 7. Если пользователь был ранее правильно внесен в систему, он отобразится в списке в виде строки: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00050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редактирования профиля нажмем на кнопку «шестеренка», изменим данные профиля слушателя, и нажмем на кнопку </a:t>
            </a:r>
            <a:endParaRPr lang="ru-RU" sz="3200" dirty="0"/>
          </a:p>
        </p:txBody>
      </p:sp>
      <p:pic>
        <p:nvPicPr>
          <p:cNvPr id="14340" name="Picture 4" descr="C:\Users\user\Documents\ПОРТАЛ\ПРЕЗЕНТАЦИЯ ИНСТРУКЦИИ\red_prof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7429552" cy="1057634"/>
          </a:xfrm>
          <a:prstGeom prst="rect">
            <a:avLst/>
          </a:prstGeom>
          <a:noFill/>
        </p:spPr>
      </p:pic>
      <p:pic>
        <p:nvPicPr>
          <p:cNvPr id="14341" name="Picture 5" descr="C:\Users\user\Documents\ПОРТАЛ\ПРЕЗЕНТАЦИЯ ИНСТРУКЦИИ\obn)pro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643578"/>
            <a:ext cx="2066925" cy="55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«СИСТЕМА»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400304"/>
          </a:xfrm>
        </p:spPr>
        <p:txBody>
          <a:bodyPr>
            <a:normAutofit/>
          </a:bodyPr>
          <a:lstStyle/>
          <a:p>
            <a:r>
              <a:rPr lang="ru-RU" dirty="0" smtClean="0"/>
              <a:t>Шаг 8. Если не находим ранее внесенного пользователя, удаляем использованные фильтры поиска на странице «Список пользователей», нажимаем ссылку «Показать больше» и далее используем удобные фильтры.</a:t>
            </a:r>
            <a:endParaRPr lang="ru-RU" dirty="0"/>
          </a:p>
        </p:txBody>
      </p:sp>
      <p:pic>
        <p:nvPicPr>
          <p:cNvPr id="15362" name="Picture 2" descr="C:\Users\user\Documents\ПОРТАЛ\ПРЕЗЕНТАЦИЯ ИНСТРУКЦИИ\dob_polz.-fil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143380"/>
            <a:ext cx="7715304" cy="2322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2. «КУРС»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00567"/>
          </a:xfrm>
        </p:spPr>
        <p:txBody>
          <a:bodyPr>
            <a:noAutofit/>
          </a:bodyPr>
          <a:lstStyle/>
          <a:p>
            <a:r>
              <a:rPr lang="ru-RU" dirty="0" smtClean="0"/>
              <a:t>Шаг 1. После внесения слушателей в систему, начинается внесение слушателей в курс.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Переходим на главную страницу, нажав на рисунок компьютера в левом верхнем углу.</a:t>
            </a:r>
            <a:endParaRPr lang="ru-RU" dirty="0"/>
          </a:p>
        </p:txBody>
      </p:sp>
      <p:pic>
        <p:nvPicPr>
          <p:cNvPr id="16386" name="Picture 2" descr="C:\Users\user\Documents\ПОРТАЛ\ПРЕЗЕНТАЦИЯ ИНСТРУКЦИИ\v_nacha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214554"/>
            <a:ext cx="1409700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«КУРС»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1"/>
            <a:ext cx="8229600" cy="2791211"/>
          </a:xfrm>
        </p:spPr>
        <p:txBody>
          <a:bodyPr>
            <a:normAutofit/>
          </a:bodyPr>
          <a:lstStyle/>
          <a:p>
            <a:r>
              <a:rPr lang="ru-RU" dirty="0" smtClean="0"/>
              <a:t>Шаг 2. Курсы (модули) разнесены по категориям (модули кафедры)</a:t>
            </a:r>
          </a:p>
          <a:p>
            <a:pPr>
              <a:buNone/>
            </a:pPr>
            <a:r>
              <a:rPr lang="ru-RU" dirty="0" smtClean="0"/>
              <a:t>    Выбираете раздел кафедры.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smtClean="0"/>
              <a:t>Например: Дистанционные модули кафедры дошкольного и начального образования, </a:t>
            </a:r>
          </a:p>
          <a:p>
            <a:pPr>
              <a:buNone/>
            </a:pPr>
            <a:r>
              <a:rPr lang="ru-RU" dirty="0" smtClean="0"/>
              <a:t>МОДУЛЬ:</a:t>
            </a:r>
            <a:endParaRPr lang="ru-RU" dirty="0"/>
          </a:p>
        </p:txBody>
      </p:sp>
      <p:pic>
        <p:nvPicPr>
          <p:cNvPr id="17411" name="Picture 3" descr="C:\Users\user\Documents\ПОРТАЛ\ПРЕЗЕНТАЦИЯ ИНСТРУКЦИИ\k_prime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381" y="4077072"/>
            <a:ext cx="8242437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«КУРС»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4400567"/>
          </a:xfrm>
        </p:spPr>
        <p:txBody>
          <a:bodyPr>
            <a:normAutofit/>
          </a:bodyPr>
          <a:lstStyle/>
          <a:p>
            <a:r>
              <a:rPr lang="ru-RU" dirty="0" smtClean="0"/>
              <a:t>Шаг 3. В разделе «Настройки» последовательно</a:t>
            </a:r>
          </a:p>
          <a:p>
            <a:pPr>
              <a:buNone/>
            </a:pPr>
            <a:r>
              <a:rPr lang="ru-RU" dirty="0" smtClean="0"/>
              <a:t>    открываем: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– «Управление курсом» </a:t>
            </a:r>
          </a:p>
          <a:p>
            <a:pPr>
              <a:buNone/>
            </a:pPr>
            <a:r>
              <a:rPr lang="ru-RU" dirty="0" smtClean="0"/>
              <a:t>   – «Пользователи» </a:t>
            </a:r>
          </a:p>
          <a:p>
            <a:pPr>
              <a:buNone/>
            </a:pPr>
            <a:r>
              <a:rPr lang="ru-RU" dirty="0" smtClean="0"/>
              <a:t>   – «Записанные на курс пользователи» </a:t>
            </a:r>
            <a:endParaRPr lang="ru-RU" dirty="0"/>
          </a:p>
        </p:txBody>
      </p:sp>
      <p:pic>
        <p:nvPicPr>
          <p:cNvPr id="18434" name="Picture 2" descr="C:\Users\user\Documents\ПОРТАЛ\ПРЕЗЕНТАЦИЯ ИНСТРУКЦИИ\zap_na_ku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2385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«КУРС»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400172"/>
          </a:xfrm>
        </p:spPr>
        <p:txBody>
          <a:bodyPr/>
          <a:lstStyle/>
          <a:p>
            <a:r>
              <a:rPr lang="ru-RU" dirty="0" smtClean="0"/>
              <a:t>Шаг 4. Нажимаем на кнопку «Запись пользователей на курс».</a:t>
            </a:r>
            <a:endParaRPr lang="ru-RU" dirty="0"/>
          </a:p>
        </p:txBody>
      </p:sp>
      <p:pic>
        <p:nvPicPr>
          <p:cNvPr id="19458" name="Picture 2" descr="C:\Users\user\Documents\ПОРТАЛ\ПРЕЗЕНТАЦИЯ ИНСТРУКЦИИ\kn_zap_polz_na_ku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3"/>
            <a:ext cx="8143932" cy="1836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«КУРС»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Шаг 5. В строке «Назначить роли» должна стоять позиция «Слушатель».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В строку «Поиск» внесем фамилию слушателя, нажмем на кнопку. В списке появится строка слушателя. Нажмем на кнопку «Записать».</a:t>
            </a:r>
            <a:endParaRPr lang="ru-RU" dirty="0"/>
          </a:p>
        </p:txBody>
      </p:sp>
      <p:pic>
        <p:nvPicPr>
          <p:cNvPr id="20484" name="Picture 4" descr="C:\Users\user\Documents\ПОРТАЛ\ПРЕЗЕНТАЦИЯ ИНСТРУКЦИИ\zap_spis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092" y="1500174"/>
            <a:ext cx="3079750" cy="477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«КУРС»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Шаг 6. Если слушатель не нашелся, значит, слушатель не был внесен или были неверно заполнены поля его профиля.</a:t>
            </a:r>
          </a:p>
          <a:p>
            <a:pPr>
              <a:buNone/>
            </a:pPr>
            <a:r>
              <a:rPr lang="ru-RU" dirty="0" smtClean="0"/>
              <a:t>    По окончании записи слушателей нажмем на кнопку «Окончание записи пользователей».</a:t>
            </a:r>
            <a:endParaRPr lang="ru-RU" dirty="0"/>
          </a:p>
          <a:p>
            <a:endParaRPr lang="ru-RU" dirty="0"/>
          </a:p>
        </p:txBody>
      </p:sp>
      <p:pic>
        <p:nvPicPr>
          <p:cNvPr id="21506" name="Picture 2" descr="C:\Users\user\Documents\ПОРТАЛ\ПРЕЗЕНТАЦИЯ ИНСТРУКЦИИ\zap_na_kur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929198"/>
            <a:ext cx="5715000" cy="134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«КУРС»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ВАЖНО: Часть пользователей уже внесена в систему (те, кто уже начал обучаться) и записана на курс и группы. </a:t>
            </a:r>
          </a:p>
          <a:p>
            <a:pPr>
              <a:buNone/>
            </a:pPr>
            <a:r>
              <a:rPr lang="ru-RU" dirty="0" smtClean="0"/>
              <a:t>	Проверьте наличие этих слушателей в списке записанных слушателей.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Внесенный слушатель может также «проявиться», если при внесении данных появится строка «Подобный </a:t>
            </a:r>
            <a:r>
              <a:rPr lang="ru-RU" dirty="0" err="1" smtClean="0"/>
              <a:t>емэйл</a:t>
            </a:r>
            <a:r>
              <a:rPr lang="ru-RU" dirty="0" smtClean="0"/>
              <a:t> уже используется».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ЛОГИНЫ - СЛУШАТЕЛЯМ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cs typeface="Arial" pitchFamily="34" charset="0"/>
              </a:rPr>
              <a:t>2. Логины и пароли слушателям будут автоматически рассылаться на личную почту системой при регистрации методистом слушателя на портале</a:t>
            </a:r>
            <a:r>
              <a:rPr lang="ru-RU" dirty="0" smtClean="0">
                <a:cs typeface="Arial" pitchFamily="34" charset="0"/>
              </a:rPr>
              <a:t>. Логины и пароли будут действительны и на других курсах (если методист произведет запись слушателя в соответствующие курс и группу).</a:t>
            </a:r>
            <a:endParaRPr lang="ru-RU" dirty="0" smtClean="0"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Методист</a:t>
            </a:r>
            <a:r>
              <a:rPr lang="ru-RU" dirty="0" smtClean="0">
                <a:cs typeface="Arial" pitchFamily="34" charset="0"/>
              </a:rPr>
              <a:t>ы вносят на портал данные слушателей в систему (профиль слушателя), вносят их в курс и группу</a:t>
            </a:r>
            <a:r>
              <a:rPr lang="ru-RU" dirty="0">
                <a:cs typeface="Arial" pitchFamily="34" charset="0"/>
              </a:rPr>
              <a:t>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«ГРУППЫ»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43560" cy="4525963"/>
          </a:xfrm>
        </p:spPr>
        <p:txBody>
          <a:bodyPr/>
          <a:lstStyle/>
          <a:p>
            <a:r>
              <a:rPr lang="ru-RU" dirty="0" smtClean="0"/>
              <a:t>Шаг. 1. Для записи занесенных в систему и курс слушателей зайдем в интересующий нас курс.</a:t>
            </a:r>
          </a:p>
          <a:p>
            <a:r>
              <a:rPr lang="ru-RU" dirty="0" smtClean="0"/>
              <a:t>В блоке «Настройки»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«Управление курсом»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– «Пользователи»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u-RU" dirty="0" smtClean="0"/>
              <a:t>нажмем на ссылку «Группы»</a:t>
            </a:r>
            <a:endParaRPr lang="ru-RU" dirty="0"/>
          </a:p>
        </p:txBody>
      </p:sp>
      <p:pic>
        <p:nvPicPr>
          <p:cNvPr id="22530" name="Picture 2" descr="C:\Users\user\Documents\ПОРТАЛ\ПРЕЗЕНТАЦИЯ ИНСТРУКЦИИ\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595" y="785794"/>
            <a:ext cx="3000405" cy="3313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«ГРУППЫ»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471610"/>
          </a:xfrm>
        </p:spPr>
        <p:txBody>
          <a:bodyPr>
            <a:normAutofit/>
          </a:bodyPr>
          <a:lstStyle/>
          <a:p>
            <a:r>
              <a:rPr lang="ru-RU" dirty="0" smtClean="0"/>
              <a:t>Шаг 2. Если группа создана – выделяем</a:t>
            </a:r>
            <a:r>
              <a:rPr lang="en-US" dirty="0" smtClean="0"/>
              <a:t> </a:t>
            </a:r>
            <a:r>
              <a:rPr lang="ru-RU" dirty="0" smtClean="0"/>
              <a:t>эту группу в поле справа и нажимаем на кнопку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	«Добавить/удалить участников».</a:t>
            </a:r>
            <a:endParaRPr lang="ru-RU" dirty="0"/>
          </a:p>
        </p:txBody>
      </p:sp>
      <p:pic>
        <p:nvPicPr>
          <p:cNvPr id="23555" name="Picture 3" descr="C:\Users\user\Documents\ПОРТАЛ\ПРЕЗЕНТАЦИЯ ИНСТРУКЦИИ\group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78" y="3143248"/>
            <a:ext cx="7791450" cy="292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«ГРУППЫ»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043890" cy="1400172"/>
          </a:xfrm>
        </p:spPr>
        <p:txBody>
          <a:bodyPr>
            <a:noAutofit/>
          </a:bodyPr>
          <a:lstStyle/>
          <a:p>
            <a:r>
              <a:rPr lang="ru-RU" dirty="0" smtClean="0"/>
              <a:t>Шаг 3. В правое поле «Найти» вносим фамилию слушателя, его данные появятся в правом поле, выделяем их , и нажимаем на кнопку «Добавить». Слушатель внесен в группу.</a:t>
            </a:r>
            <a:endParaRPr lang="ru-RU" dirty="0"/>
          </a:p>
        </p:txBody>
      </p:sp>
      <p:pic>
        <p:nvPicPr>
          <p:cNvPr id="24579" name="Picture 3" descr="C:\Users\user\Documents\ПОРТАЛ\ПРЕЗЕНТАЦИЯ ИНСТРУКЦИИ\group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278" y="3286124"/>
            <a:ext cx="571093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ВОПРОСЫ, СВЯЗАННЫЕ С ТЕХНИЧЕСКИМ СОПРОВОЖДЕНИЕМ </a:t>
            </a:r>
            <a:r>
              <a:rPr lang="ru-RU" dirty="0" smtClean="0"/>
              <a:t>– отдел организационного и дистанционного обучения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на адрес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portal.togirro@mail.ru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/>
              <a:t>    Тел. </a:t>
            </a:r>
            <a:r>
              <a:rPr lang="ru-RU" dirty="0" smtClean="0"/>
              <a:t>8(3452)390-912</a:t>
            </a:r>
          </a:p>
          <a:p>
            <a:r>
              <a:rPr lang="ru-RU" dirty="0" smtClean="0"/>
              <a:t>ВОПРОСЫ </a:t>
            </a:r>
            <a:r>
              <a:rPr lang="ru-RU" dirty="0" smtClean="0"/>
              <a:t>СОДЕРЖАНИЯ КУРСОВ – КАФЕДРЫ </a:t>
            </a:r>
            <a:r>
              <a:rPr lang="ru-RU" dirty="0" smtClean="0"/>
              <a:t>и ЦЕНТРЫ ТОГИРРО – телефоны на сайте ТОГИРРО - </a:t>
            </a:r>
            <a:r>
              <a:rPr lang="en-US" dirty="0"/>
              <a:t>http://togirro.ru/kto_my/contact/spisok_tel_dol11.html</a:t>
            </a:r>
            <a:endParaRPr lang="ru-RU" dirty="0" smtClean="0"/>
          </a:p>
          <a:p>
            <a:r>
              <a:rPr lang="ru-RU" dirty="0"/>
              <a:t>СПИСОЧНЫЙ СОСТАВ </a:t>
            </a:r>
            <a:r>
              <a:rPr lang="en-US" dirty="0" smtClean="0"/>
              <a:t>– </a:t>
            </a:r>
            <a:r>
              <a:rPr lang="ru-RU" dirty="0" smtClean="0"/>
              <a:t>тел. (3452)582034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АВТОРИЗАЦИЯ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900238"/>
          </a:xfrm>
        </p:spPr>
        <p:txBody>
          <a:bodyPr/>
          <a:lstStyle/>
          <a:p>
            <a:r>
              <a:rPr lang="en-US" sz="3200" dirty="0" smtClean="0"/>
              <a:t>3. </a:t>
            </a:r>
            <a:r>
              <a:rPr lang="ru-RU" sz="3200" dirty="0" smtClean="0"/>
              <a:t>Дистанционные </a:t>
            </a:r>
            <a:r>
              <a:rPr lang="ru-RU" sz="3200" dirty="0"/>
              <a:t>модули располагаются на портале: </a:t>
            </a:r>
            <a:r>
              <a:rPr lang="en-US" sz="3200" b="1" dirty="0"/>
              <a:t>portal</a:t>
            </a:r>
            <a:r>
              <a:rPr lang="ru-RU" sz="3200" b="1" dirty="0"/>
              <a:t>.</a:t>
            </a:r>
            <a:r>
              <a:rPr lang="en-US" sz="3200" b="1" dirty="0" err="1"/>
              <a:t>togirro</a:t>
            </a:r>
            <a:r>
              <a:rPr lang="ru-RU" sz="3200" b="1" dirty="0"/>
              <a:t>.</a:t>
            </a:r>
            <a:r>
              <a:rPr lang="en-US" sz="3200" b="1" dirty="0" err="1"/>
              <a:t>ru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1027" name="Picture 3" descr="C:\Users\user\Documents\ПОРТАЛ\ПРЕЗЕНТАЦИЯ ИНСТРУКЦИИ\1_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648082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ru-RU" dirty="0" smtClean="0"/>
              <a:t>Вход производится по ссылке в верхнем правом углу экрана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 descr="C:\Users\user\Documents\ПОРТАЛ\ПРЕЗЕНТАЦИЯ ИНСТРУКЦИИ\v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492" y="2714620"/>
            <a:ext cx="345509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АВТОРИЗАЦИЯ ПОЛЬЗОВАТЕЛЕЙ </a:t>
            </a:r>
            <a:br>
              <a:rPr lang="ru-RU" dirty="0" smtClean="0"/>
            </a:br>
            <a:r>
              <a:rPr lang="ru-RU" dirty="0" smtClean="0"/>
              <a:t>(СЛУШАТЕЛЬ И МЕТОДИСТ)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828668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ru-RU" dirty="0" smtClean="0"/>
              <a:t>. Вносятся  логин и пароль.</a:t>
            </a:r>
          </a:p>
          <a:p>
            <a:endParaRPr lang="ru-RU" dirty="0"/>
          </a:p>
        </p:txBody>
      </p:sp>
      <p:pic>
        <p:nvPicPr>
          <p:cNvPr id="3074" name="Picture 2" descr="C:\Users\user\Documents\ПОРТАЛ\ПРЕЗЕНТАЦИЯ ИНСТРУКЦИИ\fo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214554"/>
            <a:ext cx="4414831" cy="3895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043114"/>
          </a:xfrm>
        </p:spPr>
        <p:txBody>
          <a:bodyPr>
            <a:noAutofit/>
          </a:bodyPr>
          <a:lstStyle/>
          <a:p>
            <a:r>
              <a:rPr lang="ru-RU" dirty="0" smtClean="0"/>
              <a:t>6. Если у слушателя нет логина и пароля, он может зайти на портал, но с ограничением доступа к курсам. Для этого он нажимает на соответствующую кнопку.</a:t>
            </a:r>
            <a:endParaRPr lang="ru-RU" dirty="0"/>
          </a:p>
        </p:txBody>
      </p:sp>
      <p:pic>
        <p:nvPicPr>
          <p:cNvPr id="4098" name="Picture 2" descr="C:\Users\user\Documents\ПОРТАЛ\ПРЕЗЕНТАЦИЯ ИНСТРУКЦИИ\kn_zay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3810000" cy="107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ru-RU" dirty="0" smtClean="0"/>
              <a:t>7. Если утерян логин или пароль, необходимо нажать на ссылку:  </a:t>
            </a:r>
            <a:endParaRPr lang="ru-RU" dirty="0"/>
          </a:p>
        </p:txBody>
      </p:sp>
      <p:pic>
        <p:nvPicPr>
          <p:cNvPr id="5122" name="Picture 2" descr="C:\Users\user\Documents\ПОРТАЛ\ПРЕЗЕНТАЦИЯ ИНСТРУКЦИИ\zab_log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26" y="2714626"/>
            <a:ext cx="3929050" cy="5893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357562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появившейся форме в нижней строке внести электронный адрес, указанный при регистрации</a:t>
            </a:r>
            <a:r>
              <a:rPr lang="en-US" sz="2400" dirty="0" smtClean="0"/>
              <a:t> </a:t>
            </a:r>
            <a:r>
              <a:rPr lang="ru-RU" sz="2400" dirty="0" smtClean="0"/>
              <a:t>и нажать на кнопку «Найти»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dirty="0" smtClean="0"/>
              <a:t>Будет выслан временный пароль.</a:t>
            </a:r>
            <a:endParaRPr lang="ru-RU" sz="2400" dirty="0"/>
          </a:p>
        </p:txBody>
      </p:sp>
      <p:pic>
        <p:nvPicPr>
          <p:cNvPr id="5123" name="Picture 3" descr="C:\Users\user\Documents\ПОРТАЛ\ПРЕЗЕНТАЦИЯ ИНСТРУКЦИИ\forma_nay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3404514" cy="2647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СЛУШАТЕЛЯ В МОДУЛЬ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1. Добавления(е) слушателя в дистанционные модули состоит из трех этапов:</a:t>
            </a:r>
          </a:p>
          <a:p>
            <a:r>
              <a:rPr lang="ru-RU" b="1" dirty="0" smtClean="0"/>
              <a:t>Первый</a:t>
            </a:r>
            <a:r>
              <a:rPr lang="ru-RU" dirty="0" smtClean="0"/>
              <a:t> «СИСТЕМА»– </a:t>
            </a:r>
            <a:r>
              <a:rPr lang="ru-RU" b="1" dirty="0" smtClean="0"/>
              <a:t>регистрация слушателя в самой системе </a:t>
            </a:r>
            <a:r>
              <a:rPr lang="ru-RU" dirty="0" smtClean="0"/>
              <a:t>(производится единожды, в дальнейшем может только редактироваться).</a:t>
            </a:r>
            <a:endParaRPr lang="ru-RU" b="1" dirty="0" smtClean="0"/>
          </a:p>
          <a:p>
            <a:r>
              <a:rPr lang="ru-RU" b="1" dirty="0" smtClean="0"/>
              <a:t>Второй </a:t>
            </a:r>
            <a:r>
              <a:rPr lang="ru-RU" dirty="0" smtClean="0"/>
              <a:t>«КУРС» – </a:t>
            </a:r>
            <a:r>
              <a:rPr lang="ru-RU" b="1" dirty="0" smtClean="0"/>
              <a:t>регистрация слушателя в </a:t>
            </a:r>
            <a:r>
              <a:rPr lang="ru-RU" b="1" dirty="0" smtClean="0"/>
              <a:t>курс.</a:t>
            </a:r>
          </a:p>
          <a:p>
            <a:r>
              <a:rPr lang="ru-RU" b="1" dirty="0" smtClean="0"/>
              <a:t>Третий </a:t>
            </a:r>
            <a:r>
              <a:rPr lang="ru-RU" dirty="0" smtClean="0"/>
              <a:t>«ГРУППА» </a:t>
            </a:r>
            <a:r>
              <a:rPr lang="ru-RU" b="1" dirty="0" smtClean="0"/>
              <a:t>– добавление слушателя в группу, обучающуюся в установленный период.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699</TotalTime>
  <Words>1073</Words>
  <Application>Microsoft Office PowerPoint</Application>
  <PresentationFormat>Экран (4:3)</PresentationFormat>
  <Paragraphs>133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РУКОВОДСТВО для специалистов, сопровождающих  курсовую подготовку НА ПОРТАЛЕ ТОГИРРО portal.togirro.ru</vt:lpstr>
      <vt:lpstr>ЛОГИНЫ - СПЕЦИАЛИСТАМ</vt:lpstr>
      <vt:lpstr>ЛОГИНЫ - СЛУШАТЕЛЯМ</vt:lpstr>
      <vt:lpstr>АВТОРИЗАЦИЯ</vt:lpstr>
      <vt:lpstr>АВТОРИЗАЦИЯ</vt:lpstr>
      <vt:lpstr>АВТОРИЗАЦИЯ ПОЛЬЗОВАТЕЛЕЙ  (СЛУШАТЕЛЬ И МЕТОДИСТ)</vt:lpstr>
      <vt:lpstr>АВТОРИЗАЦИЯ</vt:lpstr>
      <vt:lpstr>АВТОРИЗАЦИЯ</vt:lpstr>
      <vt:lpstr>ДОБАВЛЕНИЕ СЛУШАТЕЛЯ В МОДУЛЬ</vt:lpstr>
      <vt:lpstr>ЭТАП 1. «СИСТЕМА» ДОБАВЛЕНИЕ СЛУШАТЕЛЯ</vt:lpstr>
      <vt:lpstr>«СИСТЕМА»</vt:lpstr>
      <vt:lpstr>«СИСТЕМА»</vt:lpstr>
      <vt:lpstr>«СИСТЕМА»</vt:lpstr>
      <vt:lpstr>«СИСТЕМА»</vt:lpstr>
      <vt:lpstr>«СИСТЕМА»</vt:lpstr>
      <vt:lpstr>«СИСТЕМА»</vt:lpstr>
      <vt:lpstr>«СИСТЕМА»</vt:lpstr>
      <vt:lpstr>«СИСТЕМА»</vt:lpstr>
      <vt:lpstr>«СИСТЕМА»</vt:lpstr>
      <vt:lpstr>«СИСТЕМА»</vt:lpstr>
      <vt:lpstr>«СИСТЕМА»</vt:lpstr>
      <vt:lpstr>«СИСТЕМА»</vt:lpstr>
      <vt:lpstr>ЭТАП 2. «КУРС»</vt:lpstr>
      <vt:lpstr>«КУРС»</vt:lpstr>
      <vt:lpstr>«КУРС»</vt:lpstr>
      <vt:lpstr>«КУРС»</vt:lpstr>
      <vt:lpstr>«КУРС»</vt:lpstr>
      <vt:lpstr>«КУРС»</vt:lpstr>
      <vt:lpstr>«КУРС»</vt:lpstr>
      <vt:lpstr>«ГРУППЫ»</vt:lpstr>
      <vt:lpstr>«ГРУППЫ»</vt:lpstr>
      <vt:lpstr>«ГРУППЫ»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77</cp:revision>
  <dcterms:created xsi:type="dcterms:W3CDTF">2015-02-04T07:03:13Z</dcterms:created>
  <dcterms:modified xsi:type="dcterms:W3CDTF">2016-06-08T14:28:33Z</dcterms:modified>
</cp:coreProperties>
</file>